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10"/>
  </p:normalViewPr>
  <p:slideViewPr>
    <p:cSldViewPr snapToGrid="0" snapToObjects="1">
      <p:cViewPr varScale="1">
        <p:scale>
          <a:sx n="64" d="100"/>
          <a:sy n="64" d="100"/>
        </p:scale>
        <p:origin x="208"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442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6319599" y="1668185"/>
            <a:ext cx="7477601" cy="2499598"/>
          </a:xfrm>
          <a:prstGeom prst="rect">
            <a:avLst/>
          </a:prstGeom>
          <a:noFill/>
          <a:ln/>
        </p:spPr>
        <p:txBody>
          <a:bodyPr wrap="square" rtlCol="0" anchor="t"/>
          <a:lstStyle/>
          <a:p>
            <a:pPr marL="0" indent="0">
              <a:lnSpc>
                <a:spcPts val="6561"/>
              </a:lnSpc>
              <a:buNone/>
            </a:pPr>
            <a:r>
              <a:rPr lang="en-US" sz="5249" dirty="0">
                <a:solidFill>
                  <a:srgbClr val="60A9FF"/>
                </a:solidFill>
                <a:latin typeface="Roboto Slab" pitchFamily="34" charset="0"/>
                <a:ea typeface="Roboto Slab" pitchFamily="34" charset="-122"/>
                <a:cs typeface="Roboto Slab" pitchFamily="34" charset="-120"/>
              </a:rPr>
              <a:t>Designing a Dapp for Bicycle Enthusiasts on Solana</a:t>
            </a:r>
            <a:endParaRPr lang="en-US" sz="5249" dirty="0"/>
          </a:p>
        </p:txBody>
      </p:sp>
      <p:sp>
        <p:nvSpPr>
          <p:cNvPr id="5" name="Text 3"/>
          <p:cNvSpPr/>
          <p:nvPr/>
        </p:nvSpPr>
        <p:spPr>
          <a:xfrm>
            <a:off x="6319599" y="4501039"/>
            <a:ext cx="7477601" cy="1421606"/>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Join us on a ride towards the future with our innovative decentralized application that will revolutionize the cycling community. Let's explore the potential of the Solana blockchain and how it can improve your cycling experience.</a:t>
            </a:r>
            <a:endParaRPr lang="en-US" sz="1750" dirty="0"/>
          </a:p>
        </p:txBody>
      </p:sp>
      <p:sp>
        <p:nvSpPr>
          <p:cNvPr id="7" name="Text 5"/>
          <p:cNvSpPr/>
          <p:nvPr/>
        </p:nvSpPr>
        <p:spPr>
          <a:xfrm>
            <a:off x="6386751" y="6184106"/>
            <a:ext cx="220980" cy="365760"/>
          </a:xfrm>
          <a:prstGeom prst="rect">
            <a:avLst/>
          </a:prstGeom>
          <a:noFill/>
          <a:ln/>
        </p:spPr>
        <p:txBody>
          <a:bodyPr wrap="none" rtlCol="0" anchor="t"/>
          <a:lstStyle/>
          <a:p>
            <a:pPr marL="0" indent="0" algn="ctr">
              <a:lnSpc>
                <a:spcPts val="2880"/>
              </a:lnSpc>
              <a:buNone/>
            </a:pPr>
            <a:endParaRPr lang="en-US" sz="1152" dirty="0"/>
          </a:p>
        </p:txBody>
      </p:sp>
      <p:sp>
        <p:nvSpPr>
          <p:cNvPr id="8" name="Text 6"/>
          <p:cNvSpPr/>
          <p:nvPr/>
        </p:nvSpPr>
        <p:spPr>
          <a:xfrm>
            <a:off x="6786086" y="6172557"/>
            <a:ext cx="1645920" cy="388858"/>
          </a:xfrm>
          <a:prstGeom prst="rect">
            <a:avLst/>
          </a:prstGeom>
          <a:noFill/>
          <a:ln/>
        </p:spPr>
        <p:txBody>
          <a:bodyPr wrap="none" rtlCol="0" anchor="t"/>
          <a:lstStyle/>
          <a:p>
            <a:pPr marL="0" indent="0" algn="l">
              <a:lnSpc>
                <a:spcPts val="3062"/>
              </a:lnSpc>
              <a:buNone/>
            </a:pPr>
            <a:endParaRPr lang="en-US" sz="2187" dirty="0"/>
          </a:p>
        </p:txBody>
      </p:sp>
      <p:pic>
        <p:nvPicPr>
          <p:cNvPr id="9"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1790819"/>
            <a:ext cx="544830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The Target Audience</a:t>
            </a:r>
            <a:endParaRPr lang="en-US" sz="4374" dirty="0"/>
          </a:p>
        </p:txBody>
      </p:sp>
      <p:sp>
        <p:nvSpPr>
          <p:cNvPr id="5" name="Shape 3"/>
          <p:cNvSpPr/>
          <p:nvPr/>
        </p:nvSpPr>
        <p:spPr>
          <a:xfrm>
            <a:off x="2037993" y="2929533"/>
            <a:ext cx="3370064" cy="3509129"/>
          </a:xfrm>
          <a:prstGeom prst="roundRect">
            <a:avLst>
              <a:gd name="adj" fmla="val 3956"/>
            </a:avLst>
          </a:prstGeom>
          <a:solidFill>
            <a:srgbClr val="161B23"/>
          </a:solidFill>
          <a:ln/>
        </p:spPr>
      </p:sp>
      <p:sp>
        <p:nvSpPr>
          <p:cNvPr id="6" name="Text 4"/>
          <p:cNvSpPr/>
          <p:nvPr/>
        </p:nvSpPr>
        <p:spPr>
          <a:xfrm>
            <a:off x="2260163" y="3151703"/>
            <a:ext cx="2925723" cy="701993"/>
          </a:xfrm>
          <a:prstGeom prst="rect">
            <a:avLst/>
          </a:prstGeom>
          <a:noFill/>
          <a:ln/>
        </p:spPr>
        <p:txBody>
          <a:bodyPr wrap="squar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Passionate Cyclists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7" name="Text 5"/>
          <p:cNvSpPr/>
          <p:nvPr/>
        </p:nvSpPr>
        <p:spPr>
          <a:xfrm>
            <a:off x="2260163" y="4075867"/>
            <a:ext cx="2925723"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Our dapp is designed for individuals who have a deep love for cycling and want to enhance their experiences through innovative technology.</a:t>
            </a:r>
            <a:endParaRPr lang="en-US" sz="1750" dirty="0"/>
          </a:p>
        </p:txBody>
      </p:sp>
      <p:sp>
        <p:nvSpPr>
          <p:cNvPr id="8" name="Shape 6"/>
          <p:cNvSpPr/>
          <p:nvPr/>
        </p:nvSpPr>
        <p:spPr>
          <a:xfrm>
            <a:off x="5630228" y="2929533"/>
            <a:ext cx="3370064" cy="3509129"/>
          </a:xfrm>
          <a:prstGeom prst="roundRect">
            <a:avLst>
              <a:gd name="adj" fmla="val 3956"/>
            </a:avLst>
          </a:prstGeom>
          <a:solidFill>
            <a:srgbClr val="161B23"/>
          </a:solidFill>
          <a:ln/>
        </p:spPr>
      </p:sp>
      <p:sp>
        <p:nvSpPr>
          <p:cNvPr id="9" name="Text 7"/>
          <p:cNvSpPr/>
          <p:nvPr/>
        </p:nvSpPr>
        <p:spPr>
          <a:xfrm>
            <a:off x="5852398" y="3151703"/>
            <a:ext cx="2766060" cy="35480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Tech-Savvy Users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10" name="Text 8"/>
          <p:cNvSpPr/>
          <p:nvPr/>
        </p:nvSpPr>
        <p:spPr>
          <a:xfrm>
            <a:off x="5852398" y="3728680"/>
            <a:ext cx="2925723" cy="2487811"/>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We're targeting users who are comfortable with technology and understand how blockchain can provide unique opportunities for improving the cycling industry.</a:t>
            </a:r>
            <a:endParaRPr lang="en-US" sz="1750" dirty="0"/>
          </a:p>
        </p:txBody>
      </p:sp>
      <p:sp>
        <p:nvSpPr>
          <p:cNvPr id="11" name="Shape 9"/>
          <p:cNvSpPr/>
          <p:nvPr/>
        </p:nvSpPr>
        <p:spPr>
          <a:xfrm>
            <a:off x="9222462" y="2929533"/>
            <a:ext cx="3370064" cy="3509129"/>
          </a:xfrm>
          <a:prstGeom prst="roundRect">
            <a:avLst>
              <a:gd name="adj" fmla="val 3956"/>
            </a:avLst>
          </a:prstGeom>
          <a:solidFill>
            <a:srgbClr val="161B23"/>
          </a:solidFill>
          <a:ln/>
        </p:spPr>
      </p:sp>
      <p:sp>
        <p:nvSpPr>
          <p:cNvPr id="12" name="Text 10"/>
          <p:cNvSpPr/>
          <p:nvPr/>
        </p:nvSpPr>
        <p:spPr>
          <a:xfrm>
            <a:off x="9444633" y="3151703"/>
            <a:ext cx="2925723" cy="701993"/>
          </a:xfrm>
          <a:prstGeom prst="rect">
            <a:avLst/>
          </a:prstGeom>
          <a:noFill/>
          <a:ln/>
        </p:spPr>
        <p:txBody>
          <a:bodyPr wrap="squar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Community Builders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13" name="Text 11"/>
          <p:cNvSpPr/>
          <p:nvPr/>
        </p:nvSpPr>
        <p:spPr>
          <a:xfrm>
            <a:off x="9444633" y="4075867"/>
            <a:ext cx="2925723"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We want to appeal to users who are interested in building a community around their shared love for cycling and who see the value in decentralized platforms.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902494"/>
            <a:ext cx="507492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Designing the Dapp</a:t>
            </a:r>
            <a:endParaRPr lang="en-US" sz="4374" dirty="0"/>
          </a:p>
        </p:txBody>
      </p:sp>
      <p:sp>
        <p:nvSpPr>
          <p:cNvPr id="5" name="Shape 3"/>
          <p:cNvSpPr/>
          <p:nvPr/>
        </p:nvSpPr>
        <p:spPr>
          <a:xfrm>
            <a:off x="7293054" y="2041208"/>
            <a:ext cx="44410" cy="5285780"/>
          </a:xfrm>
          <a:prstGeom prst="rect">
            <a:avLst/>
          </a:prstGeom>
          <a:solidFill>
            <a:srgbClr val="161B23"/>
          </a:solidFill>
          <a:ln/>
        </p:spPr>
      </p:sp>
      <p:sp>
        <p:nvSpPr>
          <p:cNvPr id="6" name="Shape 4"/>
          <p:cNvSpPr/>
          <p:nvPr/>
        </p:nvSpPr>
        <p:spPr>
          <a:xfrm>
            <a:off x="7565172" y="2442508"/>
            <a:ext cx="777597" cy="44410"/>
          </a:xfrm>
          <a:prstGeom prst="rect">
            <a:avLst/>
          </a:prstGeom>
          <a:solidFill>
            <a:srgbClr val="161B23"/>
          </a:solidFill>
          <a:ln/>
        </p:spPr>
      </p:sp>
      <p:sp>
        <p:nvSpPr>
          <p:cNvPr id="7" name="Shape 5"/>
          <p:cNvSpPr/>
          <p:nvPr/>
        </p:nvSpPr>
        <p:spPr>
          <a:xfrm>
            <a:off x="7065228" y="2214801"/>
            <a:ext cx="499943" cy="499943"/>
          </a:xfrm>
          <a:prstGeom prst="roundRect">
            <a:avLst>
              <a:gd name="adj" fmla="val 26667"/>
            </a:avLst>
          </a:prstGeom>
          <a:solidFill>
            <a:srgbClr val="161B23"/>
          </a:solidFill>
          <a:ln/>
        </p:spPr>
      </p:sp>
      <p:sp>
        <p:nvSpPr>
          <p:cNvPr id="8" name="Text 6"/>
          <p:cNvSpPr/>
          <p:nvPr/>
        </p:nvSpPr>
        <p:spPr>
          <a:xfrm>
            <a:off x="7246560" y="2256473"/>
            <a:ext cx="137160"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8537258" y="2263378"/>
            <a:ext cx="2613660" cy="35480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Interactive Maps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10" name="Text 8"/>
          <p:cNvSpPr/>
          <p:nvPr/>
        </p:nvSpPr>
        <p:spPr>
          <a:xfrm>
            <a:off x="8537258" y="2840355"/>
            <a:ext cx="4055150" cy="1421606"/>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Our dapp will provide users with access to interactive maps that will allow them to discover new cycling routes and see real-time information about existing ones.</a:t>
            </a:r>
            <a:endParaRPr lang="en-US" sz="1750" dirty="0"/>
          </a:p>
        </p:txBody>
      </p:sp>
      <p:sp>
        <p:nvSpPr>
          <p:cNvPr id="11" name="Shape 9"/>
          <p:cNvSpPr/>
          <p:nvPr/>
        </p:nvSpPr>
        <p:spPr>
          <a:xfrm>
            <a:off x="6287631" y="3553361"/>
            <a:ext cx="777597" cy="44410"/>
          </a:xfrm>
          <a:prstGeom prst="rect">
            <a:avLst/>
          </a:prstGeom>
          <a:solidFill>
            <a:srgbClr val="161B23"/>
          </a:solidFill>
          <a:ln/>
        </p:spPr>
      </p:sp>
      <p:sp>
        <p:nvSpPr>
          <p:cNvPr id="12" name="Shape 10"/>
          <p:cNvSpPr/>
          <p:nvPr/>
        </p:nvSpPr>
        <p:spPr>
          <a:xfrm>
            <a:off x="7065228" y="3325654"/>
            <a:ext cx="499943" cy="499943"/>
          </a:xfrm>
          <a:prstGeom prst="roundRect">
            <a:avLst>
              <a:gd name="adj" fmla="val 26667"/>
            </a:avLst>
          </a:prstGeom>
          <a:solidFill>
            <a:srgbClr val="161B23"/>
          </a:solidFill>
          <a:ln/>
        </p:spPr>
      </p:sp>
      <p:sp>
        <p:nvSpPr>
          <p:cNvPr id="13" name="Text 11"/>
          <p:cNvSpPr/>
          <p:nvPr/>
        </p:nvSpPr>
        <p:spPr>
          <a:xfrm>
            <a:off x="7223700" y="3367326"/>
            <a:ext cx="182880"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3494723" y="3374231"/>
            <a:ext cx="2598420" cy="354806"/>
          </a:xfrm>
          <a:prstGeom prst="rect">
            <a:avLst/>
          </a:prstGeom>
          <a:noFill/>
          <a:ln/>
        </p:spPr>
        <p:txBody>
          <a:bodyPr wrap="none" rtlCol="0" anchor="t"/>
          <a:lstStyle/>
          <a:p>
            <a:pPr marL="0" indent="0" algn="r">
              <a:lnSpc>
                <a:spcPts val="2734"/>
              </a:lnSpc>
              <a:buNone/>
            </a:pPr>
            <a:r>
              <a:rPr lang="en-US" sz="2187" dirty="0">
                <a:solidFill>
                  <a:srgbClr val="60A9FF"/>
                </a:solidFill>
                <a:latin typeface="Roboto Slab" pitchFamily="34" charset="0"/>
                <a:ea typeface="Roboto Slab" pitchFamily="34" charset="-122"/>
                <a:cs typeface="Roboto Slab" pitchFamily="34" charset="-120"/>
              </a:rPr>
              <a:t>Rewards System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15" name="Text 13"/>
          <p:cNvSpPr/>
          <p:nvPr/>
        </p:nvSpPr>
        <p:spPr>
          <a:xfrm>
            <a:off x="2037993" y="3951208"/>
            <a:ext cx="4055150" cy="1777008"/>
          </a:xfrm>
          <a:prstGeom prst="rect">
            <a:avLst/>
          </a:prstGeom>
          <a:noFill/>
          <a:ln/>
        </p:spPr>
        <p:txBody>
          <a:bodyPr wrap="square" rtlCol="0" anchor="t"/>
          <a:lstStyle/>
          <a:p>
            <a:pPr marL="0" indent="0" algn="r">
              <a:lnSpc>
                <a:spcPts val="2799"/>
              </a:lnSpc>
              <a:buNone/>
            </a:pPr>
            <a:r>
              <a:rPr lang="en-US" sz="1750" dirty="0">
                <a:solidFill>
                  <a:srgbClr val="D6E5EF"/>
                </a:solidFill>
                <a:latin typeface="Roboto" pitchFamily="34" charset="0"/>
                <a:ea typeface="Roboto" pitchFamily="34" charset="-122"/>
                <a:cs typeface="Roboto" pitchFamily="34" charset="-120"/>
              </a:rPr>
              <a:t>Our dapp will incentivize users to record their rides by offering rewards for completing challenges, accumulating miles, and connecting with other cyclists in the community.</a:t>
            </a:r>
            <a:endParaRPr lang="en-US" sz="1750" dirty="0"/>
          </a:p>
        </p:txBody>
      </p:sp>
      <p:sp>
        <p:nvSpPr>
          <p:cNvPr id="16" name="Shape 14"/>
          <p:cNvSpPr/>
          <p:nvPr/>
        </p:nvSpPr>
        <p:spPr>
          <a:xfrm>
            <a:off x="7565172" y="5107603"/>
            <a:ext cx="777597" cy="44410"/>
          </a:xfrm>
          <a:prstGeom prst="rect">
            <a:avLst/>
          </a:prstGeom>
          <a:solidFill>
            <a:srgbClr val="161B23"/>
          </a:solidFill>
          <a:ln/>
        </p:spPr>
      </p:sp>
      <p:sp>
        <p:nvSpPr>
          <p:cNvPr id="17" name="Shape 15"/>
          <p:cNvSpPr/>
          <p:nvPr/>
        </p:nvSpPr>
        <p:spPr>
          <a:xfrm>
            <a:off x="7065228" y="4879896"/>
            <a:ext cx="499943" cy="499943"/>
          </a:xfrm>
          <a:prstGeom prst="roundRect">
            <a:avLst>
              <a:gd name="adj" fmla="val 26667"/>
            </a:avLst>
          </a:prstGeom>
          <a:solidFill>
            <a:srgbClr val="161B23"/>
          </a:solidFill>
          <a:ln/>
        </p:spPr>
      </p:sp>
      <p:sp>
        <p:nvSpPr>
          <p:cNvPr id="18" name="Text 16"/>
          <p:cNvSpPr/>
          <p:nvPr/>
        </p:nvSpPr>
        <p:spPr>
          <a:xfrm>
            <a:off x="7223700" y="4921568"/>
            <a:ext cx="182880"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3</a:t>
            </a:r>
            <a:endParaRPr lang="en-US" sz="2624" dirty="0"/>
          </a:p>
        </p:txBody>
      </p:sp>
      <p:sp>
        <p:nvSpPr>
          <p:cNvPr id="19" name="Text 17"/>
          <p:cNvSpPr/>
          <p:nvPr/>
        </p:nvSpPr>
        <p:spPr>
          <a:xfrm>
            <a:off x="8537258" y="4928473"/>
            <a:ext cx="2750820" cy="35480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Social Integration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20" name="Text 18"/>
          <p:cNvSpPr/>
          <p:nvPr/>
        </p:nvSpPr>
        <p:spPr>
          <a:xfrm>
            <a:off x="8537258" y="5505450"/>
            <a:ext cx="4055150" cy="1421606"/>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Our dapp will allow users to connect with each other and share their cycling experiences on social media platforms through seamless integration.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1037153"/>
            <a:ext cx="558546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Development Process</a:t>
            </a:r>
            <a:endParaRPr lang="en-US" sz="4374" dirty="0"/>
          </a:p>
        </p:txBody>
      </p:sp>
      <p:pic>
        <p:nvPicPr>
          <p:cNvPr id="5" name="Image 0" descr="preencoded.png"/>
          <p:cNvPicPr>
            <a:picLocks noChangeAspect="1"/>
          </p:cNvPicPr>
          <p:nvPr/>
        </p:nvPicPr>
        <p:blipFill>
          <a:blip r:embed="rId3"/>
          <a:stretch>
            <a:fillRect/>
          </a:stretch>
        </p:blipFill>
        <p:spPr>
          <a:xfrm>
            <a:off x="2037993" y="2175867"/>
            <a:ext cx="3295888" cy="2036921"/>
          </a:xfrm>
          <a:prstGeom prst="rect">
            <a:avLst/>
          </a:prstGeom>
        </p:spPr>
      </p:pic>
      <p:sp>
        <p:nvSpPr>
          <p:cNvPr id="6" name="Text 3"/>
          <p:cNvSpPr/>
          <p:nvPr/>
        </p:nvSpPr>
        <p:spPr>
          <a:xfrm>
            <a:off x="2037993" y="4490442"/>
            <a:ext cx="3295888" cy="694373"/>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Smart Contract Development</a:t>
            </a:r>
            <a:endParaRPr lang="en-US" sz="2187" dirty="0"/>
          </a:p>
        </p:txBody>
      </p:sp>
      <p:sp>
        <p:nvSpPr>
          <p:cNvPr id="7" name="Text 4"/>
          <p:cNvSpPr/>
          <p:nvPr/>
        </p:nvSpPr>
        <p:spPr>
          <a:xfrm>
            <a:off x="2037993" y="5406985"/>
            <a:ext cx="3295888" cy="1777008"/>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We will write smart contracts that will power the functionalities of our dapp, including the rewards system and social integration features.</a:t>
            </a:r>
            <a:endParaRPr lang="en-US" sz="1750" dirty="0"/>
          </a:p>
        </p:txBody>
      </p:sp>
      <p:pic>
        <p:nvPicPr>
          <p:cNvPr id="8" name="Image 1" descr="preencoded.png"/>
          <p:cNvPicPr>
            <a:picLocks noChangeAspect="1"/>
          </p:cNvPicPr>
          <p:nvPr/>
        </p:nvPicPr>
        <p:blipFill>
          <a:blip r:embed="rId4"/>
          <a:stretch>
            <a:fillRect/>
          </a:stretch>
        </p:blipFill>
        <p:spPr>
          <a:xfrm>
            <a:off x="5667137" y="2175867"/>
            <a:ext cx="3296007" cy="2037040"/>
          </a:xfrm>
          <a:prstGeom prst="rect">
            <a:avLst/>
          </a:prstGeom>
        </p:spPr>
      </p:pic>
      <p:sp>
        <p:nvSpPr>
          <p:cNvPr id="9" name="Text 5"/>
          <p:cNvSpPr/>
          <p:nvPr/>
        </p:nvSpPr>
        <p:spPr>
          <a:xfrm>
            <a:off x="5667137" y="4490561"/>
            <a:ext cx="3296007" cy="694373"/>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Collaborative Development</a:t>
            </a:r>
            <a:endParaRPr lang="en-US" sz="2187" dirty="0"/>
          </a:p>
        </p:txBody>
      </p:sp>
      <p:sp>
        <p:nvSpPr>
          <p:cNvPr id="10" name="Text 6"/>
          <p:cNvSpPr/>
          <p:nvPr/>
        </p:nvSpPr>
        <p:spPr>
          <a:xfrm>
            <a:off x="5667137" y="5407104"/>
            <a:ext cx="3296007" cy="1421606"/>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Our team will work together to build and test our dapp, focusing on delivering an efficient, user-friendly and bug-free platform.</a:t>
            </a:r>
            <a:endParaRPr lang="en-US" sz="1750" dirty="0"/>
          </a:p>
        </p:txBody>
      </p:sp>
      <p:pic>
        <p:nvPicPr>
          <p:cNvPr id="11" name="Image 2" descr="preencoded.png"/>
          <p:cNvPicPr>
            <a:picLocks noChangeAspect="1"/>
          </p:cNvPicPr>
          <p:nvPr/>
        </p:nvPicPr>
        <p:blipFill>
          <a:blip r:embed="rId5"/>
          <a:stretch>
            <a:fillRect/>
          </a:stretch>
        </p:blipFill>
        <p:spPr>
          <a:xfrm>
            <a:off x="9296400" y="2175867"/>
            <a:ext cx="3296007" cy="2037040"/>
          </a:xfrm>
          <a:prstGeom prst="rect">
            <a:avLst/>
          </a:prstGeom>
        </p:spPr>
      </p:pic>
      <p:sp>
        <p:nvSpPr>
          <p:cNvPr id="12" name="Text 7"/>
          <p:cNvSpPr/>
          <p:nvPr/>
        </p:nvSpPr>
        <p:spPr>
          <a:xfrm>
            <a:off x="9296400" y="4490561"/>
            <a:ext cx="3268980"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Maintaining and Scaling</a:t>
            </a:r>
            <a:endParaRPr lang="en-US" sz="2187" dirty="0"/>
          </a:p>
        </p:txBody>
      </p:sp>
      <p:sp>
        <p:nvSpPr>
          <p:cNvPr id="13" name="Text 8"/>
          <p:cNvSpPr/>
          <p:nvPr/>
        </p:nvSpPr>
        <p:spPr>
          <a:xfrm>
            <a:off x="9296400" y="5059918"/>
            <a:ext cx="3296007" cy="2132409"/>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We will ensure that our dapp is highly maintainable and scalable, allowing us to add new features and technologies as needed to meet the evolving needs of our users.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6307455" y="602575"/>
            <a:ext cx="7501890" cy="1368266"/>
          </a:xfrm>
          <a:prstGeom prst="rect">
            <a:avLst/>
          </a:prstGeom>
          <a:noFill/>
          <a:ln/>
        </p:spPr>
        <p:txBody>
          <a:bodyPr wrap="square" rtlCol="0" anchor="t"/>
          <a:lstStyle/>
          <a:p>
            <a:pPr marL="0" indent="0">
              <a:lnSpc>
                <a:spcPts val="5388"/>
              </a:lnSpc>
              <a:buNone/>
            </a:pPr>
            <a:r>
              <a:rPr lang="en-US" sz="4310" dirty="0">
                <a:solidFill>
                  <a:srgbClr val="60A9FF"/>
                </a:solidFill>
                <a:latin typeface="Roboto Slab" pitchFamily="34" charset="0"/>
                <a:ea typeface="Roboto Slab" pitchFamily="34" charset="-122"/>
                <a:cs typeface="Roboto Slab" pitchFamily="34" charset="-120"/>
              </a:rPr>
              <a:t>Technical Solution Implementation</a:t>
            </a:r>
            <a:endParaRPr lang="en-US" sz="4310" dirty="0"/>
          </a:p>
        </p:txBody>
      </p:sp>
      <p:sp>
        <p:nvSpPr>
          <p:cNvPr id="5" name="Shape 3"/>
          <p:cNvSpPr/>
          <p:nvPr/>
        </p:nvSpPr>
        <p:spPr>
          <a:xfrm>
            <a:off x="6307455" y="2470190"/>
            <a:ext cx="492562" cy="492562"/>
          </a:xfrm>
          <a:prstGeom prst="roundRect">
            <a:avLst>
              <a:gd name="adj" fmla="val 26672"/>
            </a:avLst>
          </a:prstGeom>
          <a:solidFill>
            <a:srgbClr val="161B23"/>
          </a:solidFill>
          <a:ln/>
        </p:spPr>
      </p:sp>
      <p:sp>
        <p:nvSpPr>
          <p:cNvPr id="6" name="Text 4"/>
          <p:cNvSpPr/>
          <p:nvPr/>
        </p:nvSpPr>
        <p:spPr>
          <a:xfrm>
            <a:off x="6485096" y="2511266"/>
            <a:ext cx="137160" cy="410408"/>
          </a:xfrm>
          <a:prstGeom prst="rect">
            <a:avLst/>
          </a:prstGeom>
          <a:noFill/>
          <a:ln/>
        </p:spPr>
        <p:txBody>
          <a:bodyPr wrap="none" rtlCol="0" anchor="t"/>
          <a:lstStyle/>
          <a:p>
            <a:pPr marL="0" indent="0" algn="ctr">
              <a:lnSpc>
                <a:spcPts val="3233"/>
              </a:lnSpc>
              <a:buNone/>
            </a:pPr>
            <a:r>
              <a:rPr lang="en-US" sz="2586" dirty="0">
                <a:solidFill>
                  <a:srgbClr val="60A9FF"/>
                </a:solidFill>
                <a:latin typeface="Roboto Slab" pitchFamily="34" charset="0"/>
                <a:ea typeface="Roboto Slab" pitchFamily="34" charset="-122"/>
                <a:cs typeface="Roboto Slab" pitchFamily="34" charset="-120"/>
              </a:rPr>
              <a:t>1</a:t>
            </a:r>
            <a:endParaRPr lang="en-US" sz="2586" dirty="0"/>
          </a:p>
        </p:txBody>
      </p:sp>
      <p:sp>
        <p:nvSpPr>
          <p:cNvPr id="7" name="Text 5"/>
          <p:cNvSpPr/>
          <p:nvPr/>
        </p:nvSpPr>
        <p:spPr>
          <a:xfrm>
            <a:off x="7018853" y="2545437"/>
            <a:ext cx="2930128" cy="684133"/>
          </a:xfrm>
          <a:prstGeom prst="rect">
            <a:avLst/>
          </a:prstGeom>
          <a:noFill/>
          <a:ln/>
        </p:spPr>
        <p:txBody>
          <a:bodyPr wrap="square" rtlCol="0" anchor="t"/>
          <a:lstStyle/>
          <a:p>
            <a:pPr marL="0" indent="0">
              <a:lnSpc>
                <a:spcPts val="2694"/>
              </a:lnSpc>
              <a:buNone/>
            </a:pPr>
            <a:r>
              <a:rPr lang="en-US" sz="2155" dirty="0">
                <a:solidFill>
                  <a:srgbClr val="60A9FF"/>
                </a:solidFill>
                <a:latin typeface="Roboto Slab" pitchFamily="34" charset="0"/>
                <a:ea typeface="Roboto Slab" pitchFamily="34" charset="-122"/>
                <a:cs typeface="Roboto Slab" pitchFamily="34" charset="-120"/>
              </a:rPr>
              <a:t>Solana Blockchain Integration</a:t>
            </a:r>
            <a:endParaRPr lang="en-US" sz="2155" dirty="0"/>
          </a:p>
        </p:txBody>
      </p:sp>
      <p:sp>
        <p:nvSpPr>
          <p:cNvPr id="8" name="Text 6"/>
          <p:cNvSpPr/>
          <p:nvPr/>
        </p:nvSpPr>
        <p:spPr>
          <a:xfrm>
            <a:off x="7018853" y="3448407"/>
            <a:ext cx="2930128" cy="2101691"/>
          </a:xfrm>
          <a:prstGeom prst="rect">
            <a:avLst/>
          </a:prstGeom>
          <a:noFill/>
          <a:ln/>
        </p:spPr>
        <p:txBody>
          <a:bodyPr wrap="square" rtlCol="0" anchor="t"/>
          <a:lstStyle/>
          <a:p>
            <a:pPr marL="0" indent="0">
              <a:lnSpc>
                <a:spcPts val="2758"/>
              </a:lnSpc>
              <a:buNone/>
            </a:pPr>
            <a:r>
              <a:rPr lang="en-US" sz="1724" dirty="0">
                <a:solidFill>
                  <a:srgbClr val="D6E5EF"/>
                </a:solidFill>
                <a:latin typeface="Roboto" pitchFamily="34" charset="0"/>
                <a:ea typeface="Roboto" pitchFamily="34" charset="-122"/>
                <a:cs typeface="Roboto" pitchFamily="34" charset="-120"/>
              </a:rPr>
              <a:t>We will leverage the speed and scalability of Solana to ensure that our dapp can efficiently and effectively handle large volumes of traffic and transactions.</a:t>
            </a:r>
            <a:endParaRPr lang="en-US" sz="1724" dirty="0"/>
          </a:p>
        </p:txBody>
      </p:sp>
      <p:sp>
        <p:nvSpPr>
          <p:cNvPr id="9" name="Shape 7"/>
          <p:cNvSpPr/>
          <p:nvPr/>
        </p:nvSpPr>
        <p:spPr>
          <a:xfrm>
            <a:off x="10167818" y="2470190"/>
            <a:ext cx="492562" cy="492562"/>
          </a:xfrm>
          <a:prstGeom prst="roundRect">
            <a:avLst>
              <a:gd name="adj" fmla="val 26672"/>
            </a:avLst>
          </a:prstGeom>
          <a:solidFill>
            <a:srgbClr val="161B23"/>
          </a:solidFill>
          <a:ln/>
        </p:spPr>
      </p:sp>
      <p:sp>
        <p:nvSpPr>
          <p:cNvPr id="10" name="Text 8"/>
          <p:cNvSpPr/>
          <p:nvPr/>
        </p:nvSpPr>
        <p:spPr>
          <a:xfrm>
            <a:off x="10322600" y="2511266"/>
            <a:ext cx="182880" cy="410408"/>
          </a:xfrm>
          <a:prstGeom prst="rect">
            <a:avLst/>
          </a:prstGeom>
          <a:noFill/>
          <a:ln/>
        </p:spPr>
        <p:txBody>
          <a:bodyPr wrap="none" rtlCol="0" anchor="t"/>
          <a:lstStyle/>
          <a:p>
            <a:pPr marL="0" indent="0" algn="ctr">
              <a:lnSpc>
                <a:spcPts val="3233"/>
              </a:lnSpc>
              <a:buNone/>
            </a:pPr>
            <a:r>
              <a:rPr lang="en-US" sz="2586" dirty="0">
                <a:solidFill>
                  <a:srgbClr val="60A9FF"/>
                </a:solidFill>
                <a:latin typeface="Roboto Slab" pitchFamily="34" charset="0"/>
                <a:ea typeface="Roboto Slab" pitchFamily="34" charset="-122"/>
                <a:cs typeface="Roboto Slab" pitchFamily="34" charset="-120"/>
              </a:rPr>
              <a:t>2</a:t>
            </a:r>
            <a:endParaRPr lang="en-US" sz="2586" dirty="0"/>
          </a:p>
        </p:txBody>
      </p:sp>
      <p:sp>
        <p:nvSpPr>
          <p:cNvPr id="11" name="Text 9"/>
          <p:cNvSpPr/>
          <p:nvPr/>
        </p:nvSpPr>
        <p:spPr>
          <a:xfrm>
            <a:off x="10879217" y="2545437"/>
            <a:ext cx="2930128" cy="684133"/>
          </a:xfrm>
          <a:prstGeom prst="rect">
            <a:avLst/>
          </a:prstGeom>
          <a:noFill/>
          <a:ln/>
        </p:spPr>
        <p:txBody>
          <a:bodyPr wrap="square" rtlCol="0" anchor="t"/>
          <a:lstStyle/>
          <a:p>
            <a:pPr marL="0" indent="0">
              <a:lnSpc>
                <a:spcPts val="2694"/>
              </a:lnSpc>
              <a:buNone/>
            </a:pPr>
            <a:r>
              <a:rPr lang="en-US" sz="2155" dirty="0">
                <a:solidFill>
                  <a:srgbClr val="60A9FF"/>
                </a:solidFill>
                <a:latin typeface="Roboto Slab" pitchFamily="34" charset="0"/>
                <a:ea typeface="Roboto Slab" pitchFamily="34" charset="-122"/>
                <a:cs typeface="Roboto Slab" pitchFamily="34" charset="-120"/>
              </a:rPr>
              <a:t>Back-End Infrastructure</a:t>
            </a:r>
            <a:endParaRPr lang="en-US" sz="2155" dirty="0"/>
          </a:p>
        </p:txBody>
      </p:sp>
      <p:sp>
        <p:nvSpPr>
          <p:cNvPr id="12" name="Text 10"/>
          <p:cNvSpPr/>
          <p:nvPr/>
        </p:nvSpPr>
        <p:spPr>
          <a:xfrm>
            <a:off x="10879217" y="3448407"/>
            <a:ext cx="2930128" cy="2101691"/>
          </a:xfrm>
          <a:prstGeom prst="rect">
            <a:avLst/>
          </a:prstGeom>
          <a:noFill/>
          <a:ln/>
        </p:spPr>
        <p:txBody>
          <a:bodyPr wrap="square" rtlCol="0" anchor="t"/>
          <a:lstStyle/>
          <a:p>
            <a:pPr marL="0" indent="0">
              <a:lnSpc>
                <a:spcPts val="2758"/>
              </a:lnSpc>
              <a:buNone/>
            </a:pPr>
            <a:r>
              <a:rPr lang="en-US" sz="1724" dirty="0">
                <a:solidFill>
                  <a:srgbClr val="D6E5EF"/>
                </a:solidFill>
                <a:latin typeface="Roboto" pitchFamily="34" charset="0"/>
                <a:ea typeface="Roboto" pitchFamily="34" charset="-122"/>
                <a:cs typeface="Roboto" pitchFamily="34" charset="-120"/>
              </a:rPr>
              <a:t>We will build a reliable back-end infrastructure to drive the functionalities of our dapp and ensure that it can be easily maintained and updated as needed.</a:t>
            </a:r>
            <a:endParaRPr lang="en-US" sz="1724" dirty="0"/>
          </a:p>
        </p:txBody>
      </p:sp>
      <p:sp>
        <p:nvSpPr>
          <p:cNvPr id="13" name="Shape 11"/>
          <p:cNvSpPr/>
          <p:nvPr/>
        </p:nvSpPr>
        <p:spPr>
          <a:xfrm>
            <a:off x="6307455" y="5939909"/>
            <a:ext cx="492562" cy="492562"/>
          </a:xfrm>
          <a:prstGeom prst="roundRect">
            <a:avLst>
              <a:gd name="adj" fmla="val 26672"/>
            </a:avLst>
          </a:prstGeom>
          <a:solidFill>
            <a:srgbClr val="161B23"/>
          </a:solidFill>
          <a:ln/>
        </p:spPr>
      </p:sp>
      <p:sp>
        <p:nvSpPr>
          <p:cNvPr id="14" name="Text 12"/>
          <p:cNvSpPr/>
          <p:nvPr/>
        </p:nvSpPr>
        <p:spPr>
          <a:xfrm>
            <a:off x="6466046" y="5980986"/>
            <a:ext cx="175260" cy="410408"/>
          </a:xfrm>
          <a:prstGeom prst="rect">
            <a:avLst/>
          </a:prstGeom>
          <a:noFill/>
          <a:ln/>
        </p:spPr>
        <p:txBody>
          <a:bodyPr wrap="none" rtlCol="0" anchor="t"/>
          <a:lstStyle/>
          <a:p>
            <a:pPr marL="0" indent="0" algn="ctr">
              <a:lnSpc>
                <a:spcPts val="3233"/>
              </a:lnSpc>
              <a:buNone/>
            </a:pPr>
            <a:r>
              <a:rPr lang="en-US" sz="2586" dirty="0">
                <a:solidFill>
                  <a:srgbClr val="60A9FF"/>
                </a:solidFill>
                <a:latin typeface="Roboto Slab" pitchFamily="34" charset="0"/>
                <a:ea typeface="Roboto Slab" pitchFamily="34" charset="-122"/>
                <a:cs typeface="Roboto Slab" pitchFamily="34" charset="-120"/>
              </a:rPr>
              <a:t>3</a:t>
            </a:r>
            <a:endParaRPr lang="en-US" sz="2586" dirty="0"/>
          </a:p>
        </p:txBody>
      </p:sp>
      <p:sp>
        <p:nvSpPr>
          <p:cNvPr id="15" name="Text 13"/>
          <p:cNvSpPr/>
          <p:nvPr/>
        </p:nvSpPr>
        <p:spPr>
          <a:xfrm>
            <a:off x="7018853" y="6015157"/>
            <a:ext cx="3139440" cy="342067"/>
          </a:xfrm>
          <a:prstGeom prst="rect">
            <a:avLst/>
          </a:prstGeom>
          <a:noFill/>
          <a:ln/>
        </p:spPr>
        <p:txBody>
          <a:bodyPr wrap="none" rtlCol="0" anchor="t"/>
          <a:lstStyle/>
          <a:p>
            <a:pPr marL="0" indent="0">
              <a:lnSpc>
                <a:spcPts val="2694"/>
              </a:lnSpc>
              <a:buNone/>
            </a:pPr>
            <a:r>
              <a:rPr lang="en-US" sz="2155" dirty="0">
                <a:solidFill>
                  <a:srgbClr val="60A9FF"/>
                </a:solidFill>
                <a:latin typeface="Roboto Slab" pitchFamily="34" charset="0"/>
                <a:ea typeface="Roboto Slab" pitchFamily="34" charset="-122"/>
                <a:cs typeface="Roboto Slab" pitchFamily="34" charset="-120"/>
              </a:rPr>
              <a:t>User-friendly Front-End</a:t>
            </a:r>
            <a:endParaRPr lang="en-US" sz="2155" dirty="0"/>
          </a:p>
        </p:txBody>
      </p:sp>
      <p:sp>
        <p:nvSpPr>
          <p:cNvPr id="16" name="Text 14"/>
          <p:cNvSpPr/>
          <p:nvPr/>
        </p:nvSpPr>
        <p:spPr>
          <a:xfrm>
            <a:off x="7018853" y="6576060"/>
            <a:ext cx="6790492" cy="1050846"/>
          </a:xfrm>
          <a:prstGeom prst="rect">
            <a:avLst/>
          </a:prstGeom>
          <a:noFill/>
          <a:ln/>
        </p:spPr>
        <p:txBody>
          <a:bodyPr wrap="square" rtlCol="0" anchor="t"/>
          <a:lstStyle/>
          <a:p>
            <a:pPr marL="0" indent="0">
              <a:lnSpc>
                <a:spcPts val="2758"/>
              </a:lnSpc>
              <a:buNone/>
            </a:pPr>
            <a:r>
              <a:rPr lang="en-US" sz="1724" dirty="0">
                <a:solidFill>
                  <a:srgbClr val="D6E5EF"/>
                </a:solidFill>
                <a:latin typeface="Roboto" pitchFamily="34" charset="0"/>
                <a:ea typeface="Roboto" pitchFamily="34" charset="-122"/>
                <a:cs typeface="Roboto" pitchFamily="34" charset="-120"/>
              </a:rPr>
              <a:t>We will design an intuitive and visually appealing front-end that allows users to easily and conveniently access the features and tools of our dapp.</a:t>
            </a:r>
            <a:endParaRPr lang="en-US" sz="1724"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1617226"/>
            <a:ext cx="521970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Benefits of the Dapp</a:t>
            </a:r>
            <a:endParaRPr lang="en-US" sz="4374" dirty="0"/>
          </a:p>
        </p:txBody>
      </p:sp>
      <p:sp>
        <p:nvSpPr>
          <p:cNvPr id="5" name="Shape 3"/>
          <p:cNvSpPr/>
          <p:nvPr/>
        </p:nvSpPr>
        <p:spPr>
          <a:xfrm>
            <a:off x="2037993" y="2755940"/>
            <a:ext cx="3370064" cy="3856315"/>
          </a:xfrm>
          <a:prstGeom prst="roundRect">
            <a:avLst>
              <a:gd name="adj" fmla="val 3956"/>
            </a:avLst>
          </a:prstGeom>
          <a:solidFill>
            <a:srgbClr val="161B23"/>
          </a:solidFill>
          <a:ln/>
        </p:spPr>
      </p:sp>
      <p:sp>
        <p:nvSpPr>
          <p:cNvPr id="6" name="Text 4"/>
          <p:cNvSpPr/>
          <p:nvPr/>
        </p:nvSpPr>
        <p:spPr>
          <a:xfrm>
            <a:off x="2260163" y="2978110"/>
            <a:ext cx="2925723" cy="701993"/>
          </a:xfrm>
          <a:prstGeom prst="rect">
            <a:avLst/>
          </a:prstGeom>
          <a:noFill/>
          <a:ln/>
        </p:spPr>
        <p:txBody>
          <a:bodyPr wrap="squar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Enhanced Cycling Experience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7" name="Text 5"/>
          <p:cNvSpPr/>
          <p:nvPr/>
        </p:nvSpPr>
        <p:spPr>
          <a:xfrm>
            <a:off x="2260163" y="3902273"/>
            <a:ext cx="2925723"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Our dapp will empower cyclists to discover new routes, connect with other cyclists, and earn rewards for their hard work and dedication.</a:t>
            </a:r>
            <a:endParaRPr lang="en-US" sz="1750" dirty="0"/>
          </a:p>
        </p:txBody>
      </p:sp>
      <p:sp>
        <p:nvSpPr>
          <p:cNvPr id="8" name="Shape 6"/>
          <p:cNvSpPr/>
          <p:nvPr/>
        </p:nvSpPr>
        <p:spPr>
          <a:xfrm>
            <a:off x="5630228" y="2755940"/>
            <a:ext cx="3370064" cy="3856315"/>
          </a:xfrm>
          <a:prstGeom prst="roundRect">
            <a:avLst>
              <a:gd name="adj" fmla="val 3956"/>
            </a:avLst>
          </a:prstGeom>
          <a:solidFill>
            <a:srgbClr val="161B23"/>
          </a:solidFill>
          <a:ln/>
        </p:spPr>
      </p:sp>
      <p:sp>
        <p:nvSpPr>
          <p:cNvPr id="9" name="Text 7"/>
          <p:cNvSpPr/>
          <p:nvPr/>
        </p:nvSpPr>
        <p:spPr>
          <a:xfrm>
            <a:off x="5852398" y="2978110"/>
            <a:ext cx="2925723" cy="701993"/>
          </a:xfrm>
          <a:prstGeom prst="rect">
            <a:avLst/>
          </a:prstGeom>
          <a:noFill/>
          <a:ln/>
        </p:spPr>
        <p:txBody>
          <a:bodyPr wrap="squar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Decentralized Platform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10" name="Text 8"/>
          <p:cNvSpPr/>
          <p:nvPr/>
        </p:nvSpPr>
        <p:spPr>
          <a:xfrm>
            <a:off x="5852398" y="3902273"/>
            <a:ext cx="2925723" cy="2487811"/>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Our dapp will provide a secure and decentralized platform that allows users to enjoy all the benefits of blockchain technology while maintaining complete control over their data and privacy.</a:t>
            </a:r>
            <a:endParaRPr lang="en-US" sz="1750" dirty="0"/>
          </a:p>
        </p:txBody>
      </p:sp>
      <p:sp>
        <p:nvSpPr>
          <p:cNvPr id="11" name="Shape 9"/>
          <p:cNvSpPr/>
          <p:nvPr/>
        </p:nvSpPr>
        <p:spPr>
          <a:xfrm>
            <a:off x="9222462" y="2755940"/>
            <a:ext cx="3370064" cy="3856315"/>
          </a:xfrm>
          <a:prstGeom prst="roundRect">
            <a:avLst>
              <a:gd name="adj" fmla="val 3956"/>
            </a:avLst>
          </a:prstGeom>
          <a:solidFill>
            <a:srgbClr val="161B23"/>
          </a:solidFill>
          <a:ln/>
        </p:spPr>
      </p:sp>
      <p:sp>
        <p:nvSpPr>
          <p:cNvPr id="12" name="Text 10"/>
          <p:cNvSpPr/>
          <p:nvPr/>
        </p:nvSpPr>
        <p:spPr>
          <a:xfrm>
            <a:off x="9444633" y="2978110"/>
            <a:ext cx="2925723" cy="701993"/>
          </a:xfrm>
          <a:prstGeom prst="rect">
            <a:avLst/>
          </a:prstGeom>
          <a:noFill/>
          <a:ln/>
        </p:spPr>
        <p:txBody>
          <a:bodyPr wrap="squar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Community Building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13" name="Text 11"/>
          <p:cNvSpPr/>
          <p:nvPr/>
        </p:nvSpPr>
        <p:spPr>
          <a:xfrm>
            <a:off x="9444633" y="3902273"/>
            <a:ext cx="2925723" cy="2487811"/>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Our dapp will foster a strong sense of community among cyclists, allowing them to share their experiences, form friendships, and work together towards common goals.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863560"/>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Desired Result</a:t>
            </a:r>
            <a:endParaRPr lang="en-US" sz="4374" dirty="0"/>
          </a:p>
        </p:txBody>
      </p:sp>
      <p:pic>
        <p:nvPicPr>
          <p:cNvPr id="5" name="Image 0" descr="preencoded.png"/>
          <p:cNvPicPr>
            <a:picLocks noChangeAspect="1"/>
          </p:cNvPicPr>
          <p:nvPr/>
        </p:nvPicPr>
        <p:blipFill>
          <a:blip r:embed="rId3"/>
          <a:stretch>
            <a:fillRect/>
          </a:stretch>
        </p:blipFill>
        <p:spPr>
          <a:xfrm>
            <a:off x="2037993" y="2002274"/>
            <a:ext cx="3295888" cy="2036921"/>
          </a:xfrm>
          <a:prstGeom prst="rect">
            <a:avLst/>
          </a:prstGeom>
        </p:spPr>
      </p:pic>
      <p:sp>
        <p:nvSpPr>
          <p:cNvPr id="6" name="Text 3"/>
          <p:cNvSpPr/>
          <p:nvPr/>
        </p:nvSpPr>
        <p:spPr>
          <a:xfrm>
            <a:off x="2037993" y="4316849"/>
            <a:ext cx="3295888" cy="694373"/>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Happier and Healthier Cyclists</a:t>
            </a:r>
            <a:endParaRPr lang="en-US" sz="2187" dirty="0"/>
          </a:p>
        </p:txBody>
      </p:sp>
      <p:sp>
        <p:nvSpPr>
          <p:cNvPr id="7" name="Text 4"/>
          <p:cNvSpPr/>
          <p:nvPr/>
        </p:nvSpPr>
        <p:spPr>
          <a:xfrm>
            <a:off x="2037993" y="5233392"/>
            <a:ext cx="3295888" cy="2132409"/>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We aim to create a dapp that will inspire and motivate cyclists to go further, explore more, and challenge themselves to achieve new heights of physical health and well-being.</a:t>
            </a:r>
            <a:endParaRPr lang="en-US" sz="1750" dirty="0"/>
          </a:p>
        </p:txBody>
      </p:sp>
      <p:pic>
        <p:nvPicPr>
          <p:cNvPr id="8" name="Image 1" descr="preencoded.png"/>
          <p:cNvPicPr>
            <a:picLocks noChangeAspect="1"/>
          </p:cNvPicPr>
          <p:nvPr/>
        </p:nvPicPr>
        <p:blipFill>
          <a:blip r:embed="rId4"/>
          <a:stretch>
            <a:fillRect/>
          </a:stretch>
        </p:blipFill>
        <p:spPr>
          <a:xfrm>
            <a:off x="5667137" y="2002274"/>
            <a:ext cx="3296007" cy="2037040"/>
          </a:xfrm>
          <a:prstGeom prst="rect">
            <a:avLst/>
          </a:prstGeom>
        </p:spPr>
      </p:pic>
      <p:sp>
        <p:nvSpPr>
          <p:cNvPr id="9" name="Text 5"/>
          <p:cNvSpPr/>
          <p:nvPr/>
        </p:nvSpPr>
        <p:spPr>
          <a:xfrm>
            <a:off x="5667137" y="4316968"/>
            <a:ext cx="2221944"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Global Impact</a:t>
            </a:r>
            <a:endParaRPr lang="en-US" sz="2187" dirty="0"/>
          </a:p>
        </p:txBody>
      </p:sp>
      <p:sp>
        <p:nvSpPr>
          <p:cNvPr id="10" name="Text 6"/>
          <p:cNvSpPr/>
          <p:nvPr/>
        </p:nvSpPr>
        <p:spPr>
          <a:xfrm>
            <a:off x="5667137" y="4886325"/>
            <a:ext cx="3296007" cy="2132409"/>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We believe that our dapp has the potential to transform the way people think about cycling, and we hope to see it adopted by cycling enthusiasts all around the world.</a:t>
            </a:r>
            <a:endParaRPr lang="en-US" sz="1750" dirty="0"/>
          </a:p>
        </p:txBody>
      </p:sp>
      <p:pic>
        <p:nvPicPr>
          <p:cNvPr id="11" name="Image 2" descr="preencoded.png"/>
          <p:cNvPicPr>
            <a:picLocks noChangeAspect="1"/>
          </p:cNvPicPr>
          <p:nvPr/>
        </p:nvPicPr>
        <p:blipFill>
          <a:blip r:embed="rId5"/>
          <a:stretch>
            <a:fillRect/>
          </a:stretch>
        </p:blipFill>
        <p:spPr>
          <a:xfrm>
            <a:off x="9296400" y="2002274"/>
            <a:ext cx="3296007" cy="2037040"/>
          </a:xfrm>
          <a:prstGeom prst="rect">
            <a:avLst/>
          </a:prstGeom>
        </p:spPr>
      </p:pic>
      <p:sp>
        <p:nvSpPr>
          <p:cNvPr id="12" name="Text 7"/>
          <p:cNvSpPr/>
          <p:nvPr/>
        </p:nvSpPr>
        <p:spPr>
          <a:xfrm>
            <a:off x="9296400" y="4316968"/>
            <a:ext cx="3296007" cy="694373"/>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Professional Recognition</a:t>
            </a:r>
            <a:endParaRPr lang="en-US" sz="2187" dirty="0"/>
          </a:p>
        </p:txBody>
      </p:sp>
      <p:sp>
        <p:nvSpPr>
          <p:cNvPr id="13" name="Text 8"/>
          <p:cNvSpPr/>
          <p:nvPr/>
        </p:nvSpPr>
        <p:spPr>
          <a:xfrm>
            <a:off x="9296400" y="5233511"/>
            <a:ext cx="3296007" cy="2132409"/>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We aspire to gain recognition as a leading innovator in the cycling industry and to be seen as a driving force behind the growth and development of this exciting sport.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4634270"/>
            <a:ext cx="469392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Contact Our Team</a:t>
            </a:r>
            <a:endParaRPr lang="en-US" sz="4374" dirty="0"/>
          </a:p>
        </p:txBody>
      </p:sp>
      <p:sp>
        <p:nvSpPr>
          <p:cNvPr id="5" name="Text 3"/>
          <p:cNvSpPr/>
          <p:nvPr/>
        </p:nvSpPr>
        <p:spPr>
          <a:xfrm>
            <a:off x="2037993" y="5661898"/>
            <a:ext cx="10554414" cy="710803"/>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If you're interested in learning more about our dapp or would like to get involved in this exciting project, please don't hesitate to reach out to our team.</a:t>
            </a: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3976211"/>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Conclusion</a:t>
            </a:r>
            <a:endParaRPr lang="en-US" sz="4374" dirty="0"/>
          </a:p>
        </p:txBody>
      </p:sp>
      <p:sp>
        <p:nvSpPr>
          <p:cNvPr id="5" name="Text 3"/>
          <p:cNvSpPr/>
          <p:nvPr/>
        </p:nvSpPr>
        <p:spPr>
          <a:xfrm>
            <a:off x="2037993" y="5003840"/>
            <a:ext cx="10554414" cy="1421606"/>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In conclusion, our dapp will be a revolutionary step in the world of cycling, providing users with access to innovative new tools and technologies that will enhance their experiences, foster community, and help them achieve their goals. We're excited to see what the future holds for cycling and for our dapp, and we hope you'll join us on this exciting journey.</a:t>
            </a:r>
            <a:endParaRPr lang="en-US" sz="1750" dirty="0"/>
          </a:p>
        </p:txBody>
      </p:sp>
      <p:sp>
        <p:nvSpPr>
          <p:cNvPr id="6" name="Text 4"/>
          <p:cNvSpPr/>
          <p:nvPr/>
        </p:nvSpPr>
        <p:spPr>
          <a:xfrm>
            <a:off x="2037993" y="6675358"/>
            <a:ext cx="10554414" cy="355402"/>
          </a:xfrm>
          <a:prstGeom prst="rect">
            <a:avLst/>
          </a:prstGeom>
          <a:noFill/>
          <a:ln/>
        </p:spPr>
        <p:txBody>
          <a:bodyPr wrap="none" rtlCol="0" anchor="t"/>
          <a:lstStyle/>
          <a:p>
            <a:pPr marL="0" indent="0">
              <a:lnSpc>
                <a:spcPts val="2799"/>
              </a:lnSpc>
              <a:buNone/>
            </a:pPr>
            <a:r>
              <a:rPr lang="en-US" sz="1750" i="1" dirty="0">
                <a:solidFill>
                  <a:srgbClr val="D6E5EF"/>
                </a:solidFill>
                <a:latin typeface="Roboto" pitchFamily="34" charset="0"/>
                <a:ea typeface="Roboto" pitchFamily="34" charset="-122"/>
                <a:cs typeface="Roboto" pitchFamily="34" charset="-120"/>
              </a:rPr>
              <a:t>Thank you for your time and attention!</a:t>
            </a:r>
            <a:endParaRPr lang="en-US" sz="1750" dirty="0"/>
          </a:p>
        </p:txBody>
      </p:sp>
      <p:pic>
        <p:nvPicPr>
          <p:cNvPr id="7"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727</Words>
  <Application>Microsoft Macintosh PowerPoint</Application>
  <PresentationFormat>Custom</PresentationFormat>
  <Paragraphs>64</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Roboto</vt:lpstr>
      <vt:lpstr>Roboto Slab</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Skyler Cao</cp:lastModifiedBy>
  <cp:revision>2</cp:revision>
  <dcterms:created xsi:type="dcterms:W3CDTF">2023-10-14T15:56:27Z</dcterms:created>
  <dcterms:modified xsi:type="dcterms:W3CDTF">2023-10-14T15:59:54Z</dcterms:modified>
</cp:coreProperties>
</file>